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74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56" r:id="rId17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9"/>
      <p:bold r:id="rId20"/>
      <p:italic r:id="rId21"/>
      <p:boldItalic r:id="rId22"/>
    </p:embeddedFont>
    <p:embeddedFont>
      <p:font typeface="Montserrat Bold" panose="00000800000000000000" pitchFamily="2" charset="-52"/>
      <p:bold r:id="rId23"/>
    </p:embeddedFont>
    <p:embeddedFont>
      <p:font typeface="Montserrat ExtraBold" panose="00000900000000000000" pitchFamily="2" charset="-52"/>
      <p:bold r:id="rId24"/>
      <p:boldItalic r:id="rId25"/>
    </p:embeddedFont>
    <p:embeddedFont>
      <p:font typeface="Montserrat Medium" panose="00000600000000000000" pitchFamily="2" charset="-52"/>
      <p:regular r:id="rId26"/>
      <p:italic r:id="rId27"/>
    </p:embeddedFont>
    <p:embeddedFont>
      <p:font typeface="Montserrat Regular" panose="00000500000000000000" pitchFamily="2" charset="-5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pos="385">
          <p15:clr>
            <a:srgbClr val="A4A3A4"/>
          </p15:clr>
        </p15:guide>
        <p15:guide id="4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201"/>
    <a:srgbClr val="A9675F"/>
    <a:srgbClr val="A4655C"/>
    <a:srgbClr val="A97D76"/>
    <a:srgbClr val="C8B92A"/>
    <a:srgbClr val="C9B929"/>
    <a:srgbClr val="C4B52C"/>
    <a:srgbClr val="E8D314"/>
    <a:srgbClr val="FFE500"/>
    <a:srgbClr val="3B3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9" autoAdjust="0"/>
    <p:restoredTop sz="95367" autoAdjust="0"/>
  </p:normalViewPr>
  <p:slideViewPr>
    <p:cSldViewPr>
      <p:cViewPr varScale="1">
        <p:scale>
          <a:sx n="120" d="100"/>
          <a:sy n="120" d="100"/>
        </p:scale>
        <p:origin x="552" y="82"/>
      </p:cViewPr>
      <p:guideLst>
        <p:guide orient="horz" pos="259"/>
        <p:guide orient="horz" pos="2981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381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71CC5-950C-438A-B23E-B87D9A663BB4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03B86-6683-42FE-9622-A31DAB8B5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65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07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30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10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56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66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9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90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33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04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88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jrc_1163/zhilet_portugal_articul_39987_539_xs/color_temno-siniy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happygifts.ru/catalog/promo_odezhda/futbolki/muzhskie_1078/sol_s_1080/futbolka_muzhskaya_imperial_antratsit_s_100_khlopok_190gm2_articul_711500/color_temno-sini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beysbolki/merchtex_4341/beysbolka_valley_5_klinev_metallicheskaya_zastezhka_articul_50505/color_temno-siniy/" TargetMode="External"/><Relationship Id="rId5" Type="http://schemas.openxmlformats.org/officeDocument/2006/relationships/hyperlink" Target="https://happygifts.ru/catalog/posuda/kruzhki/kruzhka_decol_dlya_dekoli_330_ml_d_82_mm_premium_belaya_articul_23516/color_siniy/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sportivnyedorozhnye/sumka_sportivnaya_gym_seraya_45kh21kh20_sm_poliester_articul_16814_pr/color_temno-seryy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happygifts.ru/catalog/elektronika/universalnye_akkumulyatory/universalnyy_akkumulyator_omg_rib_10_10000_mach_belyy_13_5kh68kh1_5_sm_articul_37170/color_ser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osuda/butylki_dlya_vody/butylka_dlya_vody_s_karabinom_mento_400ml_articul_7120/color_seryy/" TargetMode="External"/><Relationship Id="rId5" Type="http://schemas.openxmlformats.org/officeDocument/2006/relationships/hyperlink" Target="https://happygifts.ru/catalog/promo_odezhda/beysbolki/atlantis_1329/beysbolka_estoril_6_klinev_zastezhka_na_lipuchke_articul_25407/color_temno-seryy/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happygifts.ru/catalog/posuda/termokruzhki/termokruzhka_vakuumnaya_click_400_ml_articul_46000/color_serebrist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futbolki/muzhskie_1078/thclothes_3657/futbolka_muzhskaya_ankara_190_articul_351002/color_belyy/" TargetMode="External"/><Relationship Id="rId5" Type="http://schemas.openxmlformats.org/officeDocument/2006/relationships/hyperlink" Target="https://happygifts.ru/catalog/promo_odezhda/beysbolki/merchtex_4341/beysbolka_fortuna_5_klinev_zastezhka_na_lipuchke_articul_50501/color_belyy/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sol_s_1111/zhilet_muzhskoy_stream_taffeta_280t_articul_704020/color_temno-seryy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happygifts.ru/catalog/promo_odezhda/beysbolki/merchtex_4341/beysbolka_boston_5_klinev_metallicheskaya_zastezhka_articul_50506/color_cher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wave_10_10000_mach_belyy_14_9kh67kh1_6_sm_articul_37172/color_seryy/" TargetMode="External"/><Relationship Id="rId5" Type="http://schemas.openxmlformats.org/officeDocument/2006/relationships/hyperlink" Target="https://happygifts.ru/catalog/posuda/kruzhki/kruzhka_dlya_sublimatsii_330_ml_d_82_mm_premium_belaya_articul_23520/color_belyy/" TargetMode="Externa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touchwriter_ruchka_sharikovaya_so_stilusom_dlya_sensornykh_ekranov_glyantsevyy_korpus_khromirovannaya_articul_1102/color_zelenyy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happygifts.ru/catalog/notebooks/enote/ezhednevniki_nedatirovannye_1370/ezhednevnik_nedatirovannyy_stellar_format_a5_articul_24728/color_chernyy,_zeleny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zonty/zonty_trosti/zont_trost_back_to_black_plastikovaya_ruchka_poluavtomat_articul_7432/color_chernyy,_zelenyy/" TargetMode="External"/><Relationship Id="rId5" Type="http://schemas.openxmlformats.org/officeDocument/2006/relationships/hyperlink" Target="https://happygifts.ru/catalog/elektronika/universalnye_akkumulyatory/universalnyy_akkumulyator_omg_boosty_5_5000_mach_seryy_9_8kh63kh1_4_sm_articul_37166/color_chernyy/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ruchka_sharikovaya_n9_s_gripom_articul_22809/color_belyy,_chernyy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happygifts.ru/catalog/notebooks/enote/ezhednevniki_nedatirovannye_1370/ezhednevnik_nedatirovannyy_solas_format_a5_s_magnitom_zelenyy_kremovyy_blok_v_lineyku_articul_24744/color_chernyy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sumki/ryukzaki/ryukzak_go_belyy_41_kh_29_kh15_5_sm_100_poliuretan_articul_16805/color_seryy/" TargetMode="External"/><Relationship Id="rId5" Type="http://schemas.openxmlformats.org/officeDocument/2006/relationships/hyperlink" Target="https://happygifts.ru/catalog/posuda/termokruzhki/termokruzhka_dorozhnaya_vakuumnaya_discover_450_ml_articul_22100/color_seryy/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svg"/><Relationship Id="rId26" Type="http://schemas.openxmlformats.org/officeDocument/2006/relationships/image" Target="../media/image41.svg"/><Relationship Id="rId39" Type="http://schemas.openxmlformats.org/officeDocument/2006/relationships/hyperlink" Target="https://vk.com/happygiftsgroup" TargetMode="External"/><Relationship Id="rId21" Type="http://schemas.openxmlformats.org/officeDocument/2006/relationships/image" Target="../media/image36.png"/><Relationship Id="rId34" Type="http://schemas.openxmlformats.org/officeDocument/2006/relationships/image" Target="../media/image48.png"/><Relationship Id="rId42" Type="http://schemas.openxmlformats.org/officeDocument/2006/relationships/image" Target="../media/image54.svg"/><Relationship Id="rId47" Type="http://schemas.openxmlformats.org/officeDocument/2006/relationships/image" Target="../media/image58.svg"/><Relationship Id="rId50" Type="http://schemas.openxmlformats.org/officeDocument/2006/relationships/image" Target="../media/image60.sv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1.svg"/><Relationship Id="rId29" Type="http://schemas.openxmlformats.org/officeDocument/2006/relationships/image" Target="../media/image44.svg"/><Relationship Id="rId11" Type="http://schemas.openxmlformats.org/officeDocument/2006/relationships/image" Target="../media/image26.png"/><Relationship Id="rId24" Type="http://schemas.openxmlformats.org/officeDocument/2006/relationships/image" Target="../media/image39.svg"/><Relationship Id="rId32" Type="http://schemas.openxmlformats.org/officeDocument/2006/relationships/image" Target="../media/image47.png"/><Relationship Id="rId37" Type="http://schemas.openxmlformats.org/officeDocument/2006/relationships/image" Target="../media/image50.png"/><Relationship Id="rId40" Type="http://schemas.openxmlformats.org/officeDocument/2006/relationships/image" Target="../media/image52.png"/><Relationship Id="rId45" Type="http://schemas.openxmlformats.org/officeDocument/2006/relationships/image" Target="../media/image56.sv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svg"/><Relationship Id="rId36" Type="http://schemas.openxmlformats.org/officeDocument/2006/relationships/image" Target="../media/image49.png"/><Relationship Id="rId49" Type="http://schemas.openxmlformats.org/officeDocument/2006/relationships/image" Target="../media/image59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svg"/><Relationship Id="rId44" Type="http://schemas.openxmlformats.org/officeDocument/2006/relationships/image" Target="../media/image55.png"/><Relationship Id="rId52" Type="http://schemas.openxmlformats.org/officeDocument/2006/relationships/image" Target="../media/image62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svg"/><Relationship Id="rId22" Type="http://schemas.openxmlformats.org/officeDocument/2006/relationships/image" Target="../media/image37.sv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hyperlink" Target="https://t.me/happygifts_ru" TargetMode="External"/><Relationship Id="rId43" Type="http://schemas.openxmlformats.org/officeDocument/2006/relationships/hyperlink" Target="https://www.youtube.com/@HappyGiftsGroup" TargetMode="External"/><Relationship Id="rId48" Type="http://schemas.openxmlformats.org/officeDocument/2006/relationships/hyperlink" Target="https://max.ru/join/dbtmWDGCh7KAoZKA-eMGrH8AARymzHCfHkbPcgeC6OA" TargetMode="External"/><Relationship Id="rId8" Type="http://schemas.openxmlformats.org/officeDocument/2006/relationships/image" Target="../media/image23.png"/><Relationship Id="rId51" Type="http://schemas.openxmlformats.org/officeDocument/2006/relationships/image" Target="../media/image61.png"/><Relationship Id="rId3" Type="http://schemas.openxmlformats.org/officeDocument/2006/relationships/image" Target="../media/image18.png"/><Relationship Id="rId12" Type="http://schemas.openxmlformats.org/officeDocument/2006/relationships/image" Target="../media/image27.sv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hyperlink" Target="https://happygifts.ru/?ysclid=mpc8f6pyvn85393161" TargetMode="External"/><Relationship Id="rId38" Type="http://schemas.openxmlformats.org/officeDocument/2006/relationships/image" Target="../media/image51.svg"/><Relationship Id="rId46" Type="http://schemas.openxmlformats.org/officeDocument/2006/relationships/image" Target="../media/image57.png"/><Relationship Id="rId20" Type="http://schemas.openxmlformats.org/officeDocument/2006/relationships/image" Target="../media/image35.sv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sy/termos_henry_articul_5804/color_serebristyy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ruchki_i_karandashi/metallicheskie_ruchki_b1/snake_ruchka_sharikovaya_serebristyy_korpus_bordovyy_klip_articul_19603/color_zheltyy,_serebristy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suveniry/breloki/plastikovye/brelok_ruletka_1_m_articul_7305/color_belyy/" TargetMode="External"/><Relationship Id="rId5" Type="http://schemas.openxmlformats.org/officeDocument/2006/relationships/hyperlink" Target="https://happygifts.ru/catalog/notebooks/thinkme_delovye_bloknoty/biznes_bloknot_funky_a5_goluboy_seryy_forzats_myagkaya_oblozhka_v_lineyku_articul_21209/color_chernyy,_zheltyy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flock_articul_33100/color_chernyy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happygifts.ru/catalog/puteshestvie_i_otdykh/nozhi_i_instrumenty/bomber_nozh_skladnoy_nerzhaveyushchaya_stal_chernyy_articul_349579/color_cherny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flash_10_10000_mach_s_podsvetkoy_i_soft_touch_siniy_13_7kh6_87kh1_55_m_articul_37178/color_chernyy/" TargetMode="External"/><Relationship Id="rId5" Type="http://schemas.openxmlformats.org/officeDocument/2006/relationships/hyperlink" Target="https://happygifts.ru/catalog/promo_odezhda/beysbolki/atlantis_1329/beysbolka_liberty_sandwich_6_klinev_sendvich_metallicheskaya_zastezhka_articul_25435/color_chernyy,_belyy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_s_4_otdeleniyami_krasnyy_pu_articul_19732/color_temno-seryy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happygifts.ru/catalog/elektronika/usb_flash_karty/usb_flash_karta_led_s_beloy_podsvetkoy_8gb_serebristaya_6_6kh1_2kh0_45_sm_metall_articul_19341_8gb/color_serebrist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aksessuary_electronika/mysh_besprovodnaya_pulse_belaya_plastik_articul_39001/color_chernyy/" TargetMode="External"/><Relationship Id="rId5" Type="http://schemas.openxmlformats.org/officeDocument/2006/relationships/hyperlink" Target="https://happygifts.ru/catalog/ruchki_i_karandashi/metallicheskie_ruchki_b1/ruchka_sharikovaya_factor_black_so_stilusom_articul_40394/color_chernyy,_serebristyy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merchtex_4341/beysbolka_breeze_5_klinev_zastezhka_na_lipuchke_articul_50504/color_chernyy/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happygifts.ru/catalog/promo_odezhda/vetrovki_kurtki_zhilety/muzhskie_1108/sol_s_1111/zhilet_warm_articul_744002_145_s_pr_pr_pr/color_cherny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futbolki/muzhskie_1078/sol_s_1080/futbolka_muzhskaya_regent_150_articul_711380/color_belyy/" TargetMode="External"/><Relationship Id="rId5" Type="http://schemas.openxmlformats.org/officeDocument/2006/relationships/hyperlink" Target="https://happygifts.ru/catalog/promo_odezhda/tolstovki/muzhskie_1103/merchtex_3671/tolstovka_uniseks_antares_articul_52100/color_temno-seryy/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sy/termos_thermo_s_sitechkom_500_ml_nerzhaveyushchaya_stal_articul_3517_p/color_chernyy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happygifts.ru/catalog/sumki/ryukzaki/ryukzak_link_articul_971701/color_chern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ruchki_i_karandashi/metallicheskie_ruchki_b1/force_ruchka_sharikovaya_zelenyyserebristyy_metall_articul_40301/color_chernyy,_serebristyy/" TargetMode="External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seryy/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dlya_pokupok/sumka_dlya_pokupok_iz_khlopka_eco_articul_16102/color_temno-seryy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happygifts.ru/catalog/ruchki_i_karandashi/ruchki_iz_ekologichnykh_materialov/ruchka_sharikovaya_n17_articul_38017/color_bel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osuda/butylki_dlya_vody/butylka_dlya_vody_water_550_ml_articul_40315/color_chernyy/" TargetMode="External"/><Relationship Id="rId5" Type="http://schemas.openxmlformats.org/officeDocument/2006/relationships/hyperlink" Target="https://happygifts.ru/catalog/notebooks/y_note/sketchbuki_3597/promo_bloknot_block_articul_33900/color_bezhevyy/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shine_krasnyy_38_kh_23_kh_12_sm_100_neylon_articul_199013/color_chernyy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happygifts.ru/catalog/puteshestvie_i_otdykh/nozhi_i_instrumenty/skladnoy_nozh_thiam_articul_345457_pr/color_cherny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vetrovki_kurtki_zhilety/muzhskie_1108/merchtex_4065/vetrovka_uniseks_colin_articul_52103/color_temno-seryy/" TargetMode="External"/><Relationship Id="rId5" Type="http://schemas.openxmlformats.org/officeDocument/2006/relationships/hyperlink" Target="https://happygifts.ru/catalog/posuda/termosy/termos_vakuumnyy_stripe_450_ml_articul_40005/color_seryy,_chernyy/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carbon_articul_33502/color_chernyy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happygifts.ru/catalog/ruchki_i_karandashi/metallicheskie_ruchki_b1/ruchka_sharikovaya_neo_s_podsvetkoy_posle_gravirovki_silk_touch_articul_40403/color_chernyy,_serebristy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safe_10_10000_mach_seryy_13_8kh68kh1_4_sm_articul_37173/color_chernyy/" TargetMode="External"/><Relationship Id="rId5" Type="http://schemas.openxmlformats.org/officeDocument/2006/relationships/hyperlink" Target="https://happygifts.ru/catalog/elektronika/usb_flash_karty/usb_flash_karta_tube_8gb_naturalnaya_6_0kh1_7kh1_7_sm_karton_articul_19334_8gb/color_naturalnyy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721A1C-1CF3-60A3-731E-725A5C6CB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183948"/>
            <a:ext cx="9540552" cy="536656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0208" y="653960"/>
            <a:ext cx="4722231" cy="2058116"/>
          </a:xfrm>
          <a:prstGeom prst="rect">
            <a:avLst/>
          </a:prstGeom>
          <a:noFill/>
          <a:ln/>
          <a:effectLst>
            <a:outerShdw blurRad="88900" dist="91581" dir="8760000" algn="bl" rotWithShape="0">
              <a:srgbClr val="000000">
                <a:alpha val="54000"/>
              </a:srgbClr>
            </a:outerShdw>
          </a:effectLst>
        </p:spPr>
        <p:txBody>
          <a:bodyPr wrap="square" lIns="0" tIns="0" rIns="0" bIns="0" rtlCol="0" anchor="t"/>
          <a:lstStyle/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ДЕНЬ 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НЕФТЯНИКА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590208" y="3755638"/>
            <a:ext cx="5205928" cy="642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НАБОРЫ ДЛЯ СОТРУДНИКОВ И ПАРТНЁРОВ.</a:t>
            </a:r>
            <a:endParaRPr lang="en-US" sz="2400" dirty="0"/>
          </a:p>
        </p:txBody>
      </p:sp>
      <p:pic>
        <p:nvPicPr>
          <p:cNvPr id="8" name="Picture 2" descr="D:\дизайн\Новая папка\49409\pics\logo_hg_plain.png">
            <a:extLst>
              <a:ext uri="{FF2B5EF4-FFF2-40B4-BE49-F238E27FC236}">
                <a16:creationId xmlns:a16="http://schemas.microsoft.com/office/drawing/2014/main" id="{507713D3-BEAA-0EEE-73B5-5CB619A70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1E5454-ED29-06EB-F54F-DE1F738EB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995686"/>
            <a:ext cx="2757656" cy="272931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590208" y="2723382"/>
            <a:ext cx="6066356" cy="574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</a:t>
            </a: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ОДАРКИ, КОТОРЫЕ РАБОТАЮТ 
</a:t>
            </a:r>
            <a:r>
              <a:rPr lang="en-US" sz="2400" dirty="0">
                <a:solidFill>
                  <a:srgbClr val="3B39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КАЖДЫЙ ДЕНЬ.</a:t>
            </a:r>
            <a:endParaRPr lang="en-US" sz="2400" dirty="0">
              <a:solidFill>
                <a:srgbClr val="3B39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1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E96EEA-E37E-754E-ADE0-EACA01484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737882" y="4227937"/>
            <a:ext cx="100570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DECOL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23516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227937"/>
            <a:ext cx="100570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VALLEY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50505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997139" y="1923679"/>
            <a:ext cx="140383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IMPERIAL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711500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11163"/>
            <a:ext cx="11383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PORTUGAL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39987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«МОНОЛИТ»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Базовая капсула, вдохновленная эстетикой металлов и полезных ископаемых.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Практичные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минималистичный дизайн.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деколь.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</a:t>
            </a:r>
            <a:r>
              <a:rPr lang="ru-RU" sz="1000" dirty="0" err="1">
                <a:latin typeface="Montserrat" pitchFamily="50" charset="-52"/>
              </a:rPr>
              <a:t>флекстран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163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B59580-FBEA-23C9-6B4A-FED29DAF4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511139" y="2355726"/>
            <a:ext cx="996965" cy="54023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ESTORIL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25407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MENTO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7120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343363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37170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7" y="411163"/>
            <a:ext cx="93647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GYM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16814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«АНТРАЦИТ»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сет, отражающий мощь добывающей отрасли.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Сочетание текстур и серого цвета символизирует энергию природных ресурсов.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Сумка: цифровой трансфер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</p:txBody>
      </p:sp>
    </p:spTree>
    <p:extLst>
      <p:ext uri="{BB962C8B-B14F-4D97-AF65-F5344CB8AC3E}">
        <p14:creationId xmlns:p14="http://schemas.microsoft.com/office/powerpoint/2010/main" val="163693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25F5E-DD85-8AC5-B315-75843368FD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04" t="115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355977" y="1861768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1390008"/>
            <a:ext cx="129651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351002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131841" y="1059582"/>
            <a:ext cx="1005705" cy="48795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CLICK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46000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1727497" y="2192476"/>
            <a:ext cx="97229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«КОНСТРУКТИВ»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Капсула, подчёркивающая точность инженерной мысли.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Набор фокусируется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на функциональности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системности.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шелкография.</a:t>
            </a:r>
          </a:p>
        </p:txBody>
      </p:sp>
    </p:spTree>
    <p:extLst>
      <p:ext uri="{BB962C8B-B14F-4D97-AF65-F5344CB8AC3E}">
        <p14:creationId xmlns:p14="http://schemas.microsoft.com/office/powerpoint/2010/main" val="2957846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023616-B7A3-3125-1AB1-CC7ED8456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2634942" y="4227934"/>
            <a:ext cx="993797" cy="51050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КРУЖКА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23520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395268" y="3148161"/>
            <a:ext cx="100570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WAVE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611189" y="2597139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BOSTON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4140647" y="1347615"/>
            <a:ext cx="1151434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STREAM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704020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«ВЕКТОР ПРОЧНОСТИ»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Комплексное решение, транслирующее надёжность и структурность.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разработана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лидеров отрасли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сублимация.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</a:t>
            </a:r>
            <a:r>
              <a:rPr lang="ru-RU" sz="1000">
                <a:latin typeface="Montserrat" pitchFamily="50" charset="-52"/>
              </a:rPr>
              <a:t>: тампопечать.</a:t>
            </a:r>
            <a:endParaRPr lang="ru-RU" sz="1000" dirty="0">
              <a:latin typeface="Montserrat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9903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F36CF5-D2CD-C3C8-6D3F-C1BAE9948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442359" y="3583673"/>
            <a:ext cx="107519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BOOSTY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37166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1421530" y="411511"/>
            <a:ext cx="1584550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BACK TO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7432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938698" y="4227936"/>
            <a:ext cx="1008486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STELLAR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24728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794064" y="4237660"/>
            <a:ext cx="1469722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TOUCHWRITER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1102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«МЕХАНИКА УСПЕХА»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Функциональная капсула, вдохновленная точностью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Транслирует идею эффективности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профессиональной дисциплины.</a:t>
            </a: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Зонт: термотрансфер.</a:t>
            </a:r>
          </a:p>
        </p:txBody>
      </p:sp>
    </p:spTree>
    <p:extLst>
      <p:ext uri="{BB962C8B-B14F-4D97-AF65-F5344CB8AC3E}">
        <p14:creationId xmlns:p14="http://schemas.microsoft.com/office/powerpoint/2010/main" val="1563835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CD16F-64EB-5C74-6A97-C4C230EE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3" y="-3"/>
            <a:ext cx="9540553" cy="53665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36655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292704" y="1455453"/>
            <a:ext cx="114041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DISCOVER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2242" y="411163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16805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590681" y="511390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SOLAS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2123728" y="4219573"/>
            <a:ext cx="1018166" cy="51241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N9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22809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БАЗЫ»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Подборка, символизирующая потенциал добывающих отраслей.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транслирует уверенность, формируя образ надёжного промышленного партнёра.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</a:t>
            </a:r>
          </a:p>
          <a:p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термотрансфер.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тампопечать.</a:t>
            </a:r>
          </a:p>
        </p:txBody>
      </p:sp>
    </p:spTree>
    <p:extLst>
      <p:ext uri="{BB962C8B-B14F-4D97-AF65-F5344CB8AC3E}">
        <p14:creationId xmlns:p14="http://schemas.microsoft.com/office/powerpoint/2010/main" val="398268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13864" y="776522"/>
            <a:ext cx="3861963" cy="2104347"/>
          </a:xfrm>
          <a:prstGeom prst="rect">
            <a:avLst/>
          </a:prstGeom>
          <a:noFill/>
          <a:ln/>
          <a:effectLst>
            <a:outerShdw blurRad="88900" dist="91581" dir="8760000" algn="bl" rotWithShape="0">
              <a:srgbClr val="000000">
                <a:alpha val="54000"/>
              </a:srgbClr>
            </a:outerShdw>
          </a:effectLst>
        </p:spPr>
        <p:txBody>
          <a:bodyPr wrap="square" lIns="0" tIns="0" rIns="0" bIns="0" rtlCol="0" anchor="t"/>
          <a:lstStyle/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ДЕНЬ </a:t>
            </a:r>
            <a:endParaRPr lang="en-US" sz="4153" dirty="0"/>
          </a:p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НЕФТЯНИКА</a:t>
            </a:r>
            <a:endParaRPr lang="en-US" sz="4153" dirty="0"/>
          </a:p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4153" dirty="0"/>
          </a:p>
        </p:txBody>
      </p:sp>
      <p:sp>
        <p:nvSpPr>
          <p:cNvPr id="5" name="Text 1"/>
          <p:cNvSpPr/>
          <p:nvPr/>
        </p:nvSpPr>
        <p:spPr>
          <a:xfrm>
            <a:off x="2335443" y="3849814"/>
            <a:ext cx="3036484" cy="498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 подарки, которые работают 
</a:t>
            </a:r>
            <a:endParaRPr lang="en-US" sz="1416" dirty="0"/>
          </a:p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   каждый день.</a:t>
            </a:r>
            <a:endParaRPr lang="en-US" sz="1416" dirty="0"/>
          </a:p>
        </p:txBody>
      </p:sp>
      <p:sp>
        <p:nvSpPr>
          <p:cNvPr id="6" name="Text 2"/>
          <p:cNvSpPr/>
          <p:nvPr/>
        </p:nvSpPr>
        <p:spPr>
          <a:xfrm>
            <a:off x="713863" y="4570337"/>
            <a:ext cx="3760380" cy="278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Наборы для сотрудников и партнёров.</a:t>
            </a:r>
            <a:endParaRPr lang="en-US" sz="1416" dirty="0"/>
          </a:p>
        </p:txBody>
      </p:sp>
      <p:pic>
        <p:nvPicPr>
          <p:cNvPr id="7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8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9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0" name="Image 5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1" name="Image 6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2" name="Image 7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4200" y="427008"/>
            <a:ext cx="1247769" cy="666663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83069" y="496134"/>
            <a:ext cx="192479" cy="224741"/>
          </a:xfrm>
          <a:prstGeom prst="rect">
            <a:avLst/>
          </a:prstGeom>
        </p:spPr>
      </p:pic>
      <p:pic>
        <p:nvPicPr>
          <p:cNvPr id="14" name="Image 9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07248" y="495960"/>
            <a:ext cx="197009" cy="346399"/>
          </a:xfrm>
          <a:prstGeom prst="rect">
            <a:avLst/>
          </a:prstGeom>
        </p:spPr>
      </p:pic>
      <p:pic>
        <p:nvPicPr>
          <p:cNvPr id="15" name="Image 10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32659" y="501632"/>
            <a:ext cx="192647" cy="314604"/>
          </a:xfrm>
          <a:prstGeom prst="rect">
            <a:avLst/>
          </a:prstGeom>
        </p:spPr>
      </p:pic>
      <p:pic>
        <p:nvPicPr>
          <p:cNvPr id="16" name="Image 1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14106" y="783776"/>
            <a:ext cx="269001" cy="307576"/>
          </a:xfrm>
          <a:prstGeom prst="rect">
            <a:avLst/>
          </a:prstGeom>
        </p:spPr>
      </p:pic>
      <p:pic>
        <p:nvPicPr>
          <p:cNvPr id="17" name="Image 12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706929" y="867776"/>
            <a:ext cx="56552" cy="213528"/>
          </a:xfrm>
          <a:prstGeom prst="rect">
            <a:avLst/>
          </a:prstGeom>
        </p:spPr>
      </p:pic>
      <p:pic>
        <p:nvPicPr>
          <p:cNvPr id="18" name="Image 13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778068" y="496134"/>
            <a:ext cx="332432" cy="590552"/>
          </a:xfrm>
          <a:prstGeom prst="rect">
            <a:avLst/>
          </a:prstGeom>
        </p:spPr>
      </p:pic>
      <p:pic>
        <p:nvPicPr>
          <p:cNvPr id="19" name="Image 14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100426" y="861930"/>
            <a:ext cx="196674" cy="224574"/>
          </a:xfrm>
          <a:prstGeom prst="rect">
            <a:avLst/>
          </a:prstGeom>
        </p:spPr>
      </p:pic>
      <p:pic>
        <p:nvPicPr>
          <p:cNvPr id="20" name="Image 15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364410" y="443067"/>
            <a:ext cx="105722" cy="105426"/>
          </a:xfrm>
          <a:prstGeom prst="rect">
            <a:avLst/>
          </a:prstGeom>
        </p:spPr>
      </p:pic>
      <p:pic>
        <p:nvPicPr>
          <p:cNvPr id="21" name="Image 16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96962" y="473709"/>
            <a:ext cx="13425" cy="13388"/>
          </a:xfrm>
          <a:prstGeom prst="rect">
            <a:avLst/>
          </a:prstGeom>
        </p:spPr>
      </p:pic>
      <p:pic>
        <p:nvPicPr>
          <p:cNvPr id="22" name="Image 17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396962" y="502992"/>
            <a:ext cx="13425" cy="13388"/>
          </a:xfrm>
          <a:prstGeom prst="rect">
            <a:avLst/>
          </a:prstGeom>
        </p:spPr>
      </p:pic>
      <p:pic>
        <p:nvPicPr>
          <p:cNvPr id="23" name="Image 18" descr=" 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420927" y="466793"/>
            <a:ext cx="19543" cy="57106"/>
          </a:xfrm>
          <a:prstGeom prst="rect">
            <a:avLst/>
          </a:prstGeom>
        </p:spPr>
      </p:pic>
      <p:sp>
        <p:nvSpPr>
          <p:cNvPr id="24" name="Text 3"/>
          <p:cNvSpPr/>
          <p:nvPr/>
        </p:nvSpPr>
        <p:spPr>
          <a:xfrm>
            <a:off x="3933762" y="4026003"/>
            <a:ext cx="1527167" cy="236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1200" dirty="0"/>
          </a:p>
        </p:txBody>
      </p:sp>
      <p:pic>
        <p:nvPicPr>
          <p:cNvPr id="25" name="Image 19" descr=" 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60647" y="4026003"/>
            <a:ext cx="1858088" cy="997927"/>
          </a:xfrm>
          <a:prstGeom prst="rect">
            <a:avLst/>
          </a:prstGeom>
        </p:spPr>
      </p:pic>
      <p:pic>
        <p:nvPicPr>
          <p:cNvPr id="26" name="Image 20" descr=" ">
            <a:hlinkClick r:id="rId33"/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067154" y="4278840"/>
            <a:ext cx="1006687" cy="144151"/>
          </a:xfrm>
          <a:prstGeom prst="rect">
            <a:avLst/>
          </a:prstGeom>
        </p:spPr>
      </p:pic>
      <p:pic>
        <p:nvPicPr>
          <p:cNvPr id="27" name="Image 21" descr=" ">
            <a:hlinkClick r:id="rId35"/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067154" y="4519359"/>
            <a:ext cx="209549" cy="204761"/>
          </a:xfrm>
          <a:prstGeom prst="rect">
            <a:avLst/>
          </a:prstGeom>
        </p:spPr>
      </p:pic>
      <p:pic>
        <p:nvPicPr>
          <p:cNvPr id="28" name="Image 22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106761" y="4580993"/>
            <a:ext cx="113785" cy="92143"/>
          </a:xfrm>
          <a:prstGeom prst="rect">
            <a:avLst/>
          </a:prstGeom>
        </p:spPr>
      </p:pic>
      <p:pic>
        <p:nvPicPr>
          <p:cNvPr id="29" name="Image 23" descr=" ">
            <a:hlinkClick r:id="rId39"/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391003" y="4519359"/>
            <a:ext cx="207817" cy="206641"/>
          </a:xfrm>
          <a:prstGeom prst="rect">
            <a:avLst/>
          </a:prstGeom>
        </p:spPr>
      </p:pic>
      <p:pic>
        <p:nvPicPr>
          <p:cNvPr id="30" name="Image 24" descr=" 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4428236" y="4584837"/>
            <a:ext cx="133349" cy="84189"/>
          </a:xfrm>
          <a:prstGeom prst="rect">
            <a:avLst/>
          </a:prstGeom>
        </p:spPr>
      </p:pic>
      <p:pic>
        <p:nvPicPr>
          <p:cNvPr id="31" name="Image 25" descr=" ">
            <a:hlinkClick r:id="rId43"/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714852" y="4521240"/>
            <a:ext cx="209549" cy="204761"/>
          </a:xfrm>
          <a:prstGeom prst="rect">
            <a:avLst/>
          </a:prstGeom>
        </p:spPr>
      </p:pic>
      <p:pic>
        <p:nvPicPr>
          <p:cNvPr id="32" name="Image 26" descr=" "/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744781" y="4572430"/>
            <a:ext cx="149691" cy="102413"/>
          </a:xfrm>
          <a:prstGeom prst="rect">
            <a:avLst/>
          </a:prstGeom>
        </p:spPr>
      </p:pic>
      <p:pic>
        <p:nvPicPr>
          <p:cNvPr id="33" name="Image 27" descr=" 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4804707" y="4601708"/>
            <a:ext cx="38964" cy="43857"/>
          </a:xfrm>
          <a:prstGeom prst="rect">
            <a:avLst/>
          </a:prstGeom>
        </p:spPr>
      </p:pic>
      <p:pic>
        <p:nvPicPr>
          <p:cNvPr id="34" name="Image 28" descr=" ">
            <a:hlinkClick r:id="rId48"/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5039675" y="4519359"/>
            <a:ext cx="213073" cy="206641"/>
          </a:xfrm>
          <a:prstGeom prst="rect">
            <a:avLst/>
          </a:prstGeom>
        </p:spPr>
      </p:pic>
      <p:pic>
        <p:nvPicPr>
          <p:cNvPr id="35" name="Image 29" descr=" 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3245810" y="383049"/>
            <a:ext cx="2261725" cy="1421245"/>
          </a:xfrm>
          <a:prstGeom prst="rect">
            <a:avLst/>
          </a:prstGeom>
        </p:spPr>
      </p:pic>
      <p:pic>
        <p:nvPicPr>
          <p:cNvPr id="36" name="Image 30" descr=" 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3220021" y="335"/>
            <a:ext cx="2522735" cy="1343237"/>
          </a:xfrm>
          <a:prstGeom prst="rect">
            <a:avLst/>
          </a:prstGeom>
        </p:spPr>
      </p:pic>
      <p:sp>
        <p:nvSpPr>
          <p:cNvPr id="37" name="Text 4"/>
          <p:cNvSpPr/>
          <p:nvPr/>
        </p:nvSpPr>
        <p:spPr>
          <a:xfrm>
            <a:off x="651951" y="726640"/>
            <a:ext cx="4333945" cy="1119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ДЕЛАЕМ ПРИЗНАНИЕ </a:t>
            </a:r>
            <a:r>
              <a:rPr lang="en-US" sz="1690" dirty="0">
                <a:solidFill>
                  <a:srgbClr val="3D3B5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ОСЯЗАЕМЫМ: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КАЧЕСТВЕННЫЕ НАБОРЫ ДЛЯ ТЕХ, 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КТО КАЧАЕТ БУДУЩЕЕ СТРАНЫ.</a:t>
            </a:r>
            <a:endParaRPr lang="en-US" sz="1690" dirty="0"/>
          </a:p>
        </p:txBody>
      </p:sp>
    </p:spTree>
    <p:extLst>
      <p:ext uri="{BB962C8B-B14F-4D97-AF65-F5344CB8AC3E}">
        <p14:creationId xmlns:p14="http://schemas.microsoft.com/office/powerpoint/2010/main" val="20621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9" b="6279"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>
            <a:hlinkClick r:id="rId5"/>
          </p:cNvPr>
          <p:cNvSpPr/>
          <p:nvPr/>
        </p:nvSpPr>
        <p:spPr>
          <a:xfrm>
            <a:off x="611188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FUNKY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21209</a:t>
            </a:r>
          </a:p>
        </p:txBody>
      </p:sp>
      <p:sp>
        <p:nvSpPr>
          <p:cNvPr id="14" name="Скругленный прямоугольник 13">
            <a:hlinkClick r:id="rId6"/>
          </p:cNvPr>
          <p:cNvSpPr/>
          <p:nvPr/>
        </p:nvSpPr>
        <p:spPr>
          <a:xfrm>
            <a:off x="2131430" y="4227934"/>
            <a:ext cx="180020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БРЕЛОК-РУЛЕТКА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7305</a:t>
            </a:r>
          </a:p>
        </p:txBody>
      </p:sp>
      <p:sp>
        <p:nvSpPr>
          <p:cNvPr id="15" name="Скругленный прямоугольник 14">
            <a:hlinkClick r:id="rId7"/>
          </p:cNvPr>
          <p:cNvSpPr/>
          <p:nvPr/>
        </p:nvSpPr>
        <p:spPr>
          <a:xfrm>
            <a:off x="3851920" y="843559"/>
            <a:ext cx="100848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6" name="Скругленный прямоугольник 15">
            <a:hlinkClick r:id="rId8"/>
          </p:cNvPr>
          <p:cNvSpPr/>
          <p:nvPr/>
        </p:nvSpPr>
        <p:spPr>
          <a:xfrm>
            <a:off x="4427984" y="4227934"/>
            <a:ext cx="971972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5804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«МАСТЕРСТВО </a:t>
            </a:r>
          </a:p>
          <a:p>
            <a:r>
              <a:rPr lang="ru-RU" sz="1600" b="1" dirty="0">
                <a:latin typeface="Montserrat" pitchFamily="50" charset="-52"/>
              </a:rPr>
              <a:t>В ДЕТАЛЯХ»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Закалено временем. Проверено делом.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премиальном металле и долговечности.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 и 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Брелок-рулетка: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pPr algn="l"/>
            <a:r>
              <a:rPr lang="ru-RU" sz="1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ontserrat" panose="00000500000000000000" pitchFamily="2" charset="-52"/>
              </a:rPr>
              <a:t>Бизнес-блокнот: УФ-печать.</a:t>
            </a:r>
          </a:p>
          <a:p>
            <a:br>
              <a:rPr lang="ru-RU" sz="1000" dirty="0"/>
            </a:b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6A4027-E604-8C89-5240-8B3F097A1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0058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3131840" y="2067694"/>
            <a:ext cx="187220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1691680" y="1347614"/>
            <a:ext cx="100406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1385900" y="4227935"/>
            <a:ext cx="1080120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BOMBER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349579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11163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НЕДР»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Свет и энергия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тонне.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автономности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безопасности.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аккумулятор: гравировка (вскрывает подсветку).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 складной: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en-US" sz="1000" dirty="0">
                <a:latin typeface="Montserrat" pitchFamily="50" charset="-52"/>
              </a:rPr>
              <a:t>3D</a:t>
            </a:r>
            <a:r>
              <a:rPr lang="ru-RU" sz="1000" dirty="0">
                <a:latin typeface="Montserrat" pitchFamily="50" charset="-52"/>
              </a:rPr>
              <a:t>-вышивка.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611188" y="4227934"/>
            <a:ext cx="151254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3131840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39001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4355976" y="4227934"/>
            <a:ext cx="93610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19341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1331640" y="1203599"/>
            <a:ext cx="936476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LUMA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19732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«ИНЖЕНЕРНАЯ МЫСЛЬ»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Точность в расчётах. Надёжность в деталях.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</a:t>
            </a:r>
            <a:r>
              <a:rPr lang="ru-RU" sz="1000" dirty="0" err="1">
                <a:latin typeface="Montserrat" pitchFamily="50" charset="-52"/>
              </a:rPr>
              <a:t>мерч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Чехол для карт: тиснение серебряной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Беспроводная мышь: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Flash-</a:t>
            </a:r>
            <a:r>
              <a:rPr lang="ru-RU" sz="1000" dirty="0">
                <a:latin typeface="Montserrat" pitchFamily="50" charset="-52"/>
              </a:rPr>
              <a:t>карта: гравировка.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8F99DA-BCF4-A6E8-144E-BFBE942E5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2616" y="-31699"/>
            <a:ext cx="10404648" cy="585261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-164554"/>
            <a:ext cx="3131840" cy="598547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611188" y="411163"/>
            <a:ext cx="1368524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413573" y="3724225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4413573" y="411164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221908"/>
            <a:ext cx="11890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</a:t>
            </a:r>
            <a:r>
              <a:rPr lang="en-US" sz="1600" b="1" dirty="0">
                <a:latin typeface="Montserrat" pitchFamily="50" charset="-52"/>
              </a:rPr>
              <a:t>PRO-</a:t>
            </a:r>
            <a:r>
              <a:rPr lang="ru-RU" sz="1600" b="1" dirty="0">
                <a:latin typeface="Montserrat" pitchFamily="50" charset="-52"/>
              </a:rPr>
              <a:t>ТЕКСТИЛЬ»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Команда, которая двигает горы.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Комфорт и корпоративный стиль на любой площадке.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Толстовка свитшот: </a:t>
            </a:r>
            <a:r>
              <a:rPr lang="ru-RU" sz="1000" dirty="0" err="1">
                <a:latin typeface="Montserrat" pitchFamily="50" charset="-52"/>
              </a:rPr>
              <a:t>флекстран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 унисекс: </a:t>
            </a:r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вышивка шеврона.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2D41AF-81BA-2CF7-7420-73893650A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1876624" y="4227934"/>
            <a:ext cx="1039192" cy="51187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MUSE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824028" y="3435499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FORCE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611186" y="420837"/>
            <a:ext cx="1008485" cy="49472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LINK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971701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712443" y="1779662"/>
            <a:ext cx="1003573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THERMO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3517</a:t>
            </a:r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_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p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«ЖЕЛЕЗНЫЙ СТАТУС»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Статус, отлитый в металле.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Фокус на технологичности, эксклюзивности и эстетике тяжелого металла.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цифровой трансфер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 недатированный: УФ-печать.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 шариковая: тампопечать.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34E0F1-B976-7A18-6CE6-C23801FA9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2550281" y="1203598"/>
            <a:ext cx="103919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33900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332042" y="4227934"/>
            <a:ext cx="985064" cy="48912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40315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999401" y="1972543"/>
            <a:ext cx="93157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38017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11163"/>
            <a:ext cx="931579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4925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«ЭКО-ПРОМЫСЕЛ»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Будущее отрасли —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балансе с природой.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с эко-посылом, демонстрирующая ответственность современной промышленности.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Шоппер: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Скетчбук</a:t>
            </a:r>
            <a:r>
              <a:rPr lang="ru-RU" sz="1000" dirty="0">
                <a:latin typeface="Montserrat" pitchFamily="50" charset="-52"/>
              </a:rPr>
              <a:t>: шелкография.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круговая </a:t>
            </a:r>
          </a:p>
          <a:p>
            <a:r>
              <a:rPr lang="ru-RU" sz="1000" dirty="0">
                <a:latin typeface="Montserrat" pitchFamily="50" charset="-52"/>
              </a:rPr>
              <a:t>УФ-печать.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 шариковая: цифровой трансфер DTF.</a:t>
            </a:r>
          </a:p>
        </p:txBody>
      </p:sp>
    </p:spTree>
    <p:extLst>
      <p:ext uri="{BB962C8B-B14F-4D97-AF65-F5344CB8AC3E}">
        <p14:creationId xmlns:p14="http://schemas.microsoft.com/office/powerpoint/2010/main" val="341630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5C5546-B654-537E-BA2E-39D2E3E2C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8599" y="-157518"/>
            <a:ext cx="9972600" cy="560958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743129" y="423163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STRIPE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40005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743130" y="414859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COLIN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52103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633573" y="390742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THIAM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345457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1563640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199013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«ГЛУБИНА РЕСУРСА»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Сверхпрочные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эргономичный дизайн.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Масштаб и мощь добывающей отрасли через тактильные материалы.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Ветровка унисекс: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756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3B5CC8-608F-FE2E-C0BF-8E406DF92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3494287" y="4227935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TUBE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19334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14859"/>
            <a:ext cx="1008484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SAFE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219781" y="4011910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NEO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40403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491509" y="953846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CARBON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33502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«КОД ПРОГРЕССА»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Мерч для ценителей безупречного исполнения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детали.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Для тех, кто проектирует сложные механизмы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управляет цифровым производством.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USB flash-</a:t>
            </a:r>
            <a:r>
              <a:rPr lang="ru-RU" sz="1000" dirty="0">
                <a:latin typeface="Montserrat" pitchFamily="50" charset="-52"/>
              </a:rPr>
              <a:t>карта: тампопечать.</a:t>
            </a:r>
          </a:p>
        </p:txBody>
      </p:sp>
    </p:spTree>
    <p:extLst>
      <p:ext uri="{BB962C8B-B14F-4D97-AF65-F5344CB8AC3E}">
        <p14:creationId xmlns:p14="http://schemas.microsoft.com/office/powerpoint/2010/main" val="391046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3823</TotalTime>
  <Words>915</Words>
  <Application>Microsoft Office PowerPoint</Application>
  <PresentationFormat>Экран (16:9)</PresentationFormat>
  <Paragraphs>386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Montserrat Regular</vt:lpstr>
      <vt:lpstr>Arial</vt:lpstr>
      <vt:lpstr>Montserrat ExtraBold</vt:lpstr>
      <vt:lpstr>Calibri</vt:lpstr>
      <vt:lpstr>Montserrat Medium</vt:lpstr>
      <vt:lpstr>Montserrat Bold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Сплав энергии и характера</dc:title>
  <dc:subject>Металлургия, добыча, обработка, машиностроение, угольная отрасль</dc:subject>
  <dc:creator>s1n</dc:creator>
  <cp:keywords>мерч, подарки, сувениры</cp:keywords>
  <cp:lastModifiedBy>PC</cp:lastModifiedBy>
  <cp:revision>77</cp:revision>
  <dcterms:created xsi:type="dcterms:W3CDTF">2026-02-11T08:11:34Z</dcterms:created>
  <dcterms:modified xsi:type="dcterms:W3CDTF">2026-07-31T08:37:43Z</dcterms:modified>
</cp:coreProperties>
</file>